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15"/>
  </p:notesMasterIdLst>
  <p:sldIdLst>
    <p:sldId id="256" r:id="rId2"/>
    <p:sldId id="267" r:id="rId3"/>
    <p:sldId id="257" r:id="rId4"/>
    <p:sldId id="258" r:id="rId5"/>
    <p:sldId id="259" r:id="rId6"/>
    <p:sldId id="260" r:id="rId7"/>
    <p:sldId id="261" r:id="rId8"/>
    <p:sldId id="268" r:id="rId9"/>
    <p:sldId id="262" r:id="rId10"/>
    <p:sldId id="263" r:id="rId11"/>
    <p:sldId id="264" r:id="rId12"/>
    <p:sldId id="265" r:id="rId13"/>
    <p:sldId id="266" r:id="rId1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1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713993B-A7B9-443B-8F15-5BBF83C7EC88}" type="datetimeFigureOut">
              <a:rPr lang="fa-IR" smtClean="0"/>
              <a:t>02/14/1442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61B31B7-1393-4C57-864F-D83F36B702D2}" type="slidenum">
              <a:rPr lang="fa-IR" smtClean="0"/>
              <a:t>‹#›</a:t>
            </a:fld>
            <a:endParaRPr lang="fa-IR"/>
          </a:p>
        </p:txBody>
      </p:sp>
    </p:spTree>
    <p:extLst>
      <p:ext uri="{BB962C8B-B14F-4D97-AF65-F5344CB8AC3E}">
        <p14:creationId xmlns:p14="http://schemas.microsoft.com/office/powerpoint/2010/main" val="6154304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61B31B7-1393-4C57-864F-D83F36B702D2}" type="slidenum">
              <a:rPr lang="fa-IR" smtClean="0"/>
              <a:t>1</a:t>
            </a:fld>
            <a:endParaRPr lang="fa-IR"/>
          </a:p>
        </p:txBody>
      </p:sp>
    </p:spTree>
    <p:extLst>
      <p:ext uri="{BB962C8B-B14F-4D97-AF65-F5344CB8AC3E}">
        <p14:creationId xmlns:p14="http://schemas.microsoft.com/office/powerpoint/2010/main" val="208875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56FF792-965D-4BA9-BA2B-C257A19D04D4}" type="datetimeFigureOut">
              <a:rPr lang="fa-IR" smtClean="0"/>
              <a:t>02/14/1442</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ABDA9B1E-E8B7-4785-B813-53F353A14263}" type="slidenum">
              <a:rPr lang="fa-IR" smtClean="0"/>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6FF792-965D-4BA9-BA2B-C257A19D04D4}" type="datetimeFigureOut">
              <a:rPr lang="fa-IR" smtClean="0"/>
              <a:t>02/14/1442</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BDA9B1E-E8B7-4785-B813-53F353A14263}"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6FF792-965D-4BA9-BA2B-C257A19D04D4}" type="datetimeFigureOut">
              <a:rPr lang="fa-IR" smtClean="0"/>
              <a:t>02/14/1442</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BDA9B1E-E8B7-4785-B813-53F353A14263}"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6FF792-965D-4BA9-BA2B-C257A19D04D4}" type="datetimeFigureOut">
              <a:rPr lang="fa-IR" smtClean="0"/>
              <a:t>02/14/1442</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BDA9B1E-E8B7-4785-B813-53F353A14263}"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6FF792-965D-4BA9-BA2B-C257A19D04D4}" type="datetimeFigureOut">
              <a:rPr lang="fa-IR" smtClean="0"/>
              <a:t>02/14/1442</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BDA9B1E-E8B7-4785-B813-53F353A14263}" type="slidenum">
              <a:rPr lang="fa-IR" smtClean="0"/>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6FF792-965D-4BA9-BA2B-C257A19D04D4}" type="datetimeFigureOut">
              <a:rPr lang="fa-IR" smtClean="0"/>
              <a:t>02/14/1442</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BDA9B1E-E8B7-4785-B813-53F353A14263}"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6FF792-965D-4BA9-BA2B-C257A19D04D4}" type="datetimeFigureOut">
              <a:rPr lang="fa-IR" smtClean="0"/>
              <a:t>02/14/1442</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ABDA9B1E-E8B7-4785-B813-53F353A14263}"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56FF792-965D-4BA9-BA2B-C257A19D04D4}" type="datetimeFigureOut">
              <a:rPr lang="fa-IR" smtClean="0"/>
              <a:t>02/14/1442</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ABDA9B1E-E8B7-4785-B813-53F353A14263}"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56FF792-965D-4BA9-BA2B-C257A19D04D4}" type="datetimeFigureOut">
              <a:rPr lang="fa-IR" smtClean="0"/>
              <a:t>02/14/1442</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ABDA9B1E-E8B7-4785-B813-53F353A14263}" type="slidenum">
              <a:rPr lang="fa-IR" smtClean="0"/>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6FF792-965D-4BA9-BA2B-C257A19D04D4}" type="datetimeFigureOut">
              <a:rPr lang="fa-IR" smtClean="0"/>
              <a:t>02/14/1442</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BDA9B1E-E8B7-4785-B813-53F353A14263}"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56FF792-965D-4BA9-BA2B-C257A19D04D4}" type="datetimeFigureOut">
              <a:rPr lang="fa-IR" smtClean="0"/>
              <a:t>02/14/1442</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BDA9B1E-E8B7-4785-B813-53F353A14263}" type="slidenum">
              <a:rPr lang="fa-IR" smtClean="0"/>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56FF792-965D-4BA9-BA2B-C257A19D04D4}" type="datetimeFigureOut">
              <a:rPr lang="fa-IR" smtClean="0"/>
              <a:t>02/14/1442</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BDA9B1E-E8B7-4785-B813-53F353A14263}" type="slidenum">
              <a:rPr lang="fa-IR" smtClean="0"/>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824" y="188640"/>
            <a:ext cx="5470376" cy="720080"/>
          </a:xfrm>
        </p:spPr>
        <p:txBody>
          <a:bodyPr>
            <a:normAutofit fontScale="90000"/>
          </a:bodyPr>
          <a:lstStyle/>
          <a:p>
            <a:r>
              <a:rPr lang="fa-IR" dirty="0" smtClean="0"/>
              <a:t>گروه اقتصاد استان کرمان</a:t>
            </a:r>
            <a:endParaRPr lang="fa-IR" dirty="0"/>
          </a:p>
        </p:txBody>
      </p:sp>
      <p:sp>
        <p:nvSpPr>
          <p:cNvPr id="3" name="Subtitle 2"/>
          <p:cNvSpPr>
            <a:spLocks noGrp="1"/>
          </p:cNvSpPr>
          <p:nvPr>
            <p:ph type="subTitle" idx="1"/>
          </p:nvPr>
        </p:nvSpPr>
        <p:spPr>
          <a:xfrm>
            <a:off x="2339752" y="5372298"/>
            <a:ext cx="5832648" cy="1297062"/>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fa-IR" sz="2400" b="1" dirty="0" smtClean="0">
                <a:solidFill>
                  <a:schemeClr val="tx1">
                    <a:lumMod val="95000"/>
                    <a:lumOff val="5000"/>
                  </a:schemeClr>
                </a:solidFill>
              </a:rPr>
              <a:t>درس چهارم کتاب اقتصاد:مرز امکانات تولید</a:t>
            </a:r>
          </a:p>
          <a:p>
            <a:pPr algn="ctr"/>
            <a:r>
              <a:rPr lang="fa-IR" sz="2400" b="1" dirty="0" smtClean="0">
                <a:solidFill>
                  <a:schemeClr val="tx1">
                    <a:lumMod val="95000"/>
                    <a:lumOff val="5000"/>
                  </a:schemeClr>
                </a:solidFill>
              </a:rPr>
              <a:t>گروه آموزشی اقتصاد استان کرمان</a:t>
            </a:r>
          </a:p>
          <a:p>
            <a:pPr algn="ctr"/>
            <a:r>
              <a:rPr lang="fa-IR" sz="2400" b="1" dirty="0" smtClean="0">
                <a:solidFill>
                  <a:schemeClr val="tx1">
                    <a:lumMod val="95000"/>
                    <a:lumOff val="5000"/>
                  </a:schemeClr>
                </a:solidFill>
              </a:rPr>
              <a:t>تهیه کننده ناهید نادری</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836712"/>
            <a:ext cx="6408712" cy="453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6244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912" y="404664"/>
            <a:ext cx="5121816" cy="6048672"/>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r"/>
            <a:r>
              <a:rPr lang="fa-IR" sz="2000" dirty="0" smtClean="0"/>
              <a:t>تحلیل نمودار صفحه 40 : </a:t>
            </a:r>
            <a:br>
              <a:rPr lang="fa-IR" sz="2000" dirty="0" smtClean="0"/>
            </a:br>
            <a:r>
              <a:rPr lang="fa-IR" sz="2000" dirty="0" smtClean="0"/>
              <a:t>فرض می کنیم یک کشور از تمام منابعش استفاده می کند برای تولید دو مورد اتصال کابل اینترنت به خانه ها و تولید تی شرت</a:t>
            </a:r>
            <a:br>
              <a:rPr lang="fa-IR" sz="2000" dirty="0" smtClean="0"/>
            </a:br>
            <a:r>
              <a:rPr lang="fa-IR" sz="2000" dirty="0" smtClean="0"/>
              <a:t>_ </a:t>
            </a:r>
            <a:r>
              <a:rPr lang="fa-IR" sz="2000" dirty="0" smtClean="0">
                <a:solidFill>
                  <a:srgbClr val="FF0000"/>
                </a:solidFill>
              </a:rPr>
              <a:t>نقطه الف : </a:t>
            </a:r>
            <a:r>
              <a:rPr lang="fa-IR" sz="2000" dirty="0" smtClean="0"/>
              <a:t>اگر دو کارگر به طور همزمان برای اتصال اینترنت به کار گرفته شوند 500 خانه به اینترنت متصل می شود و اگر دو کارگر به طور همزمان برای تولید تی شرت به کار گرفته شوند 1000 تی شرت تولید می شود.</a:t>
            </a:r>
            <a:br>
              <a:rPr lang="fa-IR" sz="2000" dirty="0" smtClean="0"/>
            </a:br>
            <a:r>
              <a:rPr lang="fa-IR" sz="2000" dirty="0" smtClean="0"/>
              <a:t>نقطه الف در زیر منحنی امکانات تولید (یا درون منحنی )قرار دارد.نقاطی که در زیر مرز امکانات تولید (یا درون منحنی)قرار دارند </a:t>
            </a:r>
            <a:r>
              <a:rPr lang="fa-IR" sz="2000" dirty="0" smtClean="0">
                <a:solidFill>
                  <a:srgbClr val="FF0000"/>
                </a:solidFill>
              </a:rPr>
              <a:t>ناکاراست</a:t>
            </a:r>
            <a:r>
              <a:rPr lang="fa-IR" sz="2000" dirty="0" smtClean="0"/>
              <a:t> و </a:t>
            </a:r>
            <a:r>
              <a:rPr lang="fa-IR" sz="2000" dirty="0" smtClean="0">
                <a:solidFill>
                  <a:srgbClr val="FF0000"/>
                </a:solidFill>
              </a:rPr>
              <a:t>نشان می دهد اقتصاد از بیشترین منابعش استفاده نکرده است</a:t>
            </a:r>
            <a:r>
              <a:rPr lang="fa-IR" sz="2000" dirty="0" smtClean="0"/>
              <a:t>.</a:t>
            </a:r>
            <a:br>
              <a:rPr lang="fa-IR" sz="2000" dirty="0" smtClean="0"/>
            </a:br>
            <a:r>
              <a:rPr lang="fa-IR" sz="2000" dirty="0"/>
              <a:t/>
            </a:r>
            <a:br>
              <a:rPr lang="fa-IR" sz="2000" dirty="0"/>
            </a:br>
            <a:r>
              <a:rPr lang="fa-IR" sz="2000" dirty="0" smtClean="0">
                <a:solidFill>
                  <a:srgbClr val="FF0000"/>
                </a:solidFill>
              </a:rPr>
              <a:t>نقطه د : </a:t>
            </a:r>
            <a:r>
              <a:rPr lang="fa-IR" sz="2000" dirty="0" smtClean="0"/>
              <a:t>اگر دو کارگر به طور جداگانه برای اتصال اینترنت به خانه های مختلف فرستاده شوند اقتصادکشور از نقطه </a:t>
            </a:r>
            <a:r>
              <a:rPr lang="fa-IR" sz="2000" dirty="0" smtClean="0">
                <a:solidFill>
                  <a:srgbClr val="00B050"/>
                </a:solidFill>
              </a:rPr>
              <a:t>الف به نقطه د </a:t>
            </a:r>
            <a:r>
              <a:rPr lang="fa-IR" sz="2000" dirty="0" smtClean="0"/>
              <a:t>جا به جا می شود یعنی خانه های بیشتری به اینترنت متصل می شود.</a:t>
            </a:r>
            <a:br>
              <a:rPr lang="fa-IR" sz="2000" dirty="0" smtClean="0"/>
            </a:br>
            <a:r>
              <a:rPr lang="fa-IR" sz="2000" dirty="0"/>
              <a:t/>
            </a:r>
            <a:br>
              <a:rPr lang="fa-IR" sz="2000" dirty="0"/>
            </a:br>
            <a:r>
              <a:rPr lang="fa-IR" sz="2000" dirty="0" smtClean="0"/>
              <a:t>نقطه ب : اگر از دو کارگر یکی برای اتصال اینترنت فرستاده شود و دیگری برای تولید تی شرت به کار گرفته شود اقتصاد کشور </a:t>
            </a:r>
            <a:r>
              <a:rPr lang="fa-IR" sz="2000" dirty="0" smtClean="0">
                <a:solidFill>
                  <a:srgbClr val="00B050"/>
                </a:solidFill>
              </a:rPr>
              <a:t>از نقطه الف به نقطه ب </a:t>
            </a:r>
            <a:r>
              <a:rPr lang="fa-IR" sz="2000" dirty="0" smtClean="0"/>
              <a:t>انتقال می یابد. یعنی تعداد بیشتری تی شرت تولید می شود.</a:t>
            </a:r>
            <a:endParaRPr lang="fa-IR"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266429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162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88640"/>
            <a:ext cx="7498080" cy="5832648"/>
          </a:xfrm>
        </p:spPr>
        <p:style>
          <a:lnRef idx="1">
            <a:schemeClr val="accent2"/>
          </a:lnRef>
          <a:fillRef idx="2">
            <a:schemeClr val="accent2"/>
          </a:fillRef>
          <a:effectRef idx="1">
            <a:schemeClr val="accent2"/>
          </a:effectRef>
          <a:fontRef idx="minor">
            <a:schemeClr val="dk1"/>
          </a:fontRef>
        </p:style>
        <p:txBody>
          <a:bodyPr>
            <a:normAutofit/>
          </a:bodyPr>
          <a:lstStyle/>
          <a:p>
            <a:pPr algn="r"/>
            <a:r>
              <a:rPr lang="fa-IR" sz="2000" dirty="0" smtClean="0">
                <a:solidFill>
                  <a:srgbClr val="FF0000"/>
                </a:solidFill>
              </a:rPr>
              <a:t>نقطه ج : </a:t>
            </a:r>
            <a:r>
              <a:rPr lang="fa-IR" sz="1600" dirty="0" smtClean="0"/>
              <a:t>کارگر دوم می تواند در هر دو صنعت به کار گرفته شود به این صورت که نیمی از روز را به اتصال کابل اینترنت بپردازد و نیمی دیگر از روز را در کارگاه تولید تی شرت کار کند.در این صورت اقتصاد کشور از </a:t>
            </a:r>
            <a:r>
              <a:rPr lang="fa-IR" sz="1600" dirty="0" smtClean="0">
                <a:solidFill>
                  <a:srgbClr val="00B050"/>
                </a:solidFill>
              </a:rPr>
              <a:t>نقطه الف به نقطه ح </a:t>
            </a:r>
            <a:r>
              <a:rPr lang="fa-IR" sz="1600" dirty="0" smtClean="0"/>
              <a:t>حرکت می کند یعنی هم تعداد بیشتری تی شرت تولید می شود و هم خانه های بیشتری به اینترنت وصل می شوند.</a:t>
            </a:r>
            <a:br>
              <a:rPr lang="fa-IR" sz="1600" dirty="0" smtClean="0"/>
            </a:br>
            <a:r>
              <a:rPr lang="fa-IR" sz="1600" dirty="0"/>
              <a:t/>
            </a:r>
            <a:br>
              <a:rPr lang="fa-IR" sz="1600" dirty="0"/>
            </a:br>
            <a:r>
              <a:rPr lang="fa-IR" sz="2000" dirty="0" smtClean="0">
                <a:solidFill>
                  <a:srgbClr val="FF0000"/>
                </a:solidFill>
              </a:rPr>
              <a:t>توجه : </a:t>
            </a:r>
            <a:r>
              <a:rPr lang="fa-IR" sz="2000" dirty="0" smtClean="0">
                <a:solidFill>
                  <a:schemeClr val="tx1">
                    <a:lumMod val="95000"/>
                    <a:lumOff val="5000"/>
                  </a:schemeClr>
                </a:solidFill>
              </a:rPr>
              <a:t>-</a:t>
            </a:r>
            <a:r>
              <a:rPr lang="fa-IR" sz="1600" dirty="0" smtClean="0">
                <a:solidFill>
                  <a:schemeClr val="tx1">
                    <a:lumMod val="95000"/>
                    <a:lumOff val="5000"/>
                  </a:schemeClr>
                </a:solidFill>
              </a:rPr>
              <a:t>نقاطی  که در زیر مرز امکانات تولید (یا درون منحنی )قرار دارند نقاط ناکارا نامیده می شوند مانند نقطه الف </a:t>
            </a:r>
            <a:br>
              <a:rPr lang="fa-IR" sz="1600" dirty="0" smtClean="0">
                <a:solidFill>
                  <a:schemeClr val="tx1">
                    <a:lumMod val="95000"/>
                    <a:lumOff val="5000"/>
                  </a:schemeClr>
                </a:solidFill>
              </a:rPr>
            </a:br>
            <a:r>
              <a:rPr lang="fa-IR" sz="1600" dirty="0" smtClean="0">
                <a:solidFill>
                  <a:schemeClr val="tx1">
                    <a:lumMod val="95000"/>
                    <a:lumOff val="5000"/>
                  </a:schemeClr>
                </a:solidFill>
              </a:rPr>
              <a:t/>
            </a:r>
            <a:br>
              <a:rPr lang="fa-IR" sz="1600" dirty="0" smtClean="0">
                <a:solidFill>
                  <a:schemeClr val="tx1">
                    <a:lumMod val="95000"/>
                    <a:lumOff val="5000"/>
                  </a:schemeClr>
                </a:solidFill>
              </a:rPr>
            </a:br>
            <a:r>
              <a:rPr lang="fa-IR" sz="1600" dirty="0" smtClean="0">
                <a:solidFill>
                  <a:schemeClr val="tx1">
                    <a:lumMod val="95000"/>
                    <a:lumOff val="5000"/>
                  </a:schemeClr>
                </a:solidFill>
              </a:rPr>
              <a:t>- نقاط </a:t>
            </a:r>
            <a:r>
              <a:rPr lang="fa-IR" sz="1600" dirty="0" smtClean="0">
                <a:solidFill>
                  <a:srgbClr val="00B050"/>
                </a:solidFill>
              </a:rPr>
              <a:t>ب ج د </a:t>
            </a:r>
            <a:r>
              <a:rPr lang="fa-IR" sz="1600" dirty="0" smtClean="0">
                <a:solidFill>
                  <a:schemeClr val="tx1">
                    <a:lumMod val="95000"/>
                    <a:lumOff val="5000"/>
                  </a:schemeClr>
                </a:solidFill>
              </a:rPr>
              <a:t>نقاط کارا نامیده می شوند زیرا نشان می دهند که اقتصاد کشور از منابع خود بیشترین استفاده را برای تولید کالاها و خدمات داشته است.</a:t>
            </a:r>
            <a:br>
              <a:rPr lang="fa-IR" sz="1600" dirty="0" smtClean="0">
                <a:solidFill>
                  <a:schemeClr val="tx1">
                    <a:lumMod val="95000"/>
                    <a:lumOff val="5000"/>
                  </a:schemeClr>
                </a:solidFill>
              </a:rPr>
            </a:br>
            <a:r>
              <a:rPr lang="fa-IR" sz="2000" dirty="0" smtClean="0">
                <a:solidFill>
                  <a:srgbClr val="FF0000"/>
                </a:solidFill>
              </a:rPr>
              <a:t/>
            </a:r>
            <a:br>
              <a:rPr lang="fa-IR" sz="2000" dirty="0" smtClean="0">
                <a:solidFill>
                  <a:srgbClr val="FF0000"/>
                </a:solidFill>
              </a:rPr>
            </a:br>
            <a:r>
              <a:rPr lang="fa-IR" sz="1600" dirty="0" smtClean="0">
                <a:solidFill>
                  <a:schemeClr val="tx1">
                    <a:lumMod val="95000"/>
                    <a:lumOff val="5000"/>
                  </a:schemeClr>
                </a:solidFill>
              </a:rPr>
              <a:t>_ ناحیه خارج از مرز امکانات تولید (بیرون منحنی )قرار دارند نقاط غیر قابل دستیابی هستند زیرا اقتصاد کشور منابع کافی برای تولید در این سطح را ندارد.مثلا در این مثال کتاب اقتصاد کشور با توجه به منابع موجود این امکان را ندارد که 2000 تی شرت تولید کند و 1200 خانه را به اینترنت متصل کند.</a:t>
            </a:r>
            <a:br>
              <a:rPr lang="fa-IR" sz="1600" dirty="0" smtClean="0">
                <a:solidFill>
                  <a:schemeClr val="tx1">
                    <a:lumMod val="95000"/>
                    <a:lumOff val="5000"/>
                  </a:schemeClr>
                </a:solidFill>
              </a:rPr>
            </a:br>
            <a:r>
              <a:rPr lang="fa-IR" sz="1600" dirty="0">
                <a:solidFill>
                  <a:schemeClr val="tx1">
                    <a:lumMod val="95000"/>
                    <a:lumOff val="5000"/>
                  </a:schemeClr>
                </a:solidFill>
              </a:rPr>
              <a:t/>
            </a:r>
            <a:br>
              <a:rPr lang="fa-IR" sz="1600" dirty="0">
                <a:solidFill>
                  <a:schemeClr val="tx1">
                    <a:lumMod val="95000"/>
                    <a:lumOff val="5000"/>
                  </a:schemeClr>
                </a:solidFill>
              </a:rPr>
            </a:br>
            <a:r>
              <a:rPr lang="fa-IR" sz="1600" dirty="0" smtClean="0">
                <a:solidFill>
                  <a:schemeClr val="tx1">
                    <a:lumMod val="95000"/>
                    <a:lumOff val="5000"/>
                  </a:schemeClr>
                </a:solidFill>
              </a:rPr>
              <a:t>_ وقتی تولید ناکارا باشد این امکان وجود دارد که حداقل بیشتر از یک کالا تولید شود بدون آنکه از تولید کالاهای دیگر کاسته شود.</a:t>
            </a:r>
            <a:br>
              <a:rPr lang="fa-IR" sz="1600" dirty="0" smtClean="0">
                <a:solidFill>
                  <a:schemeClr val="tx1">
                    <a:lumMod val="95000"/>
                    <a:lumOff val="5000"/>
                  </a:schemeClr>
                </a:solidFill>
              </a:rPr>
            </a:br>
            <a:r>
              <a:rPr lang="fa-IR" sz="1600" dirty="0" smtClean="0">
                <a:solidFill>
                  <a:schemeClr val="tx1">
                    <a:lumMod val="95000"/>
                    <a:lumOff val="5000"/>
                  </a:schemeClr>
                </a:solidFill>
              </a:rPr>
              <a:t>_ناحیه خارج از مرز فقط نقاطی هستند که کشور می تواند آرزوی رسیدن به آنها را داشته باشد . این نقاط با فرض ثابت ماندن منابع کشور غیر قابل دستیابی هستند زیرا کشور منابع کافی برای تولید در آن سطح را ندارد.</a:t>
            </a:r>
            <a:endParaRPr lang="fa-IR" sz="1600" dirty="0">
              <a:solidFill>
                <a:schemeClr val="tx1">
                  <a:lumMod val="95000"/>
                  <a:lumOff val="5000"/>
                </a:schemeClr>
              </a:solidFill>
            </a:endParaRPr>
          </a:p>
        </p:txBody>
      </p:sp>
    </p:spTree>
    <p:extLst>
      <p:ext uri="{BB962C8B-B14F-4D97-AF65-F5344CB8AC3E}">
        <p14:creationId xmlns:p14="http://schemas.microsoft.com/office/powerpoint/2010/main" val="2216506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900" dirty="0" smtClean="0"/>
              <a:t>.</a:t>
            </a:r>
            <a:endParaRPr lang="fa-IR" sz="900" dirty="0"/>
          </a:p>
        </p:txBody>
      </p:sp>
      <p:graphicFrame>
        <p:nvGraphicFramePr>
          <p:cNvPr id="3" name="Table 2"/>
          <p:cNvGraphicFramePr>
            <a:graphicFrameLocks noGrp="1"/>
          </p:cNvGraphicFramePr>
          <p:nvPr>
            <p:extLst>
              <p:ext uri="{D42A27DB-BD31-4B8C-83A1-F6EECF244321}">
                <p14:modId xmlns:p14="http://schemas.microsoft.com/office/powerpoint/2010/main" val="2310648661"/>
              </p:ext>
            </p:extLst>
          </p:nvPr>
        </p:nvGraphicFramePr>
        <p:xfrm>
          <a:off x="1475656" y="188640"/>
          <a:ext cx="7152456" cy="3474232"/>
        </p:xfrm>
        <a:graphic>
          <a:graphicData uri="http://schemas.openxmlformats.org/drawingml/2006/table">
            <a:tbl>
              <a:tblPr rtl="1" firstRow="1" bandRow="1">
                <a:tableStyleId>{5DA37D80-6434-44D0-A028-1B22A696006F}</a:tableStyleId>
              </a:tblPr>
              <a:tblGrid>
                <a:gridCol w="1247948"/>
                <a:gridCol w="5904508"/>
              </a:tblGrid>
              <a:tr h="1575496">
                <a:tc>
                  <a:txBody>
                    <a:bodyPr/>
                    <a:lstStyle/>
                    <a:p>
                      <a:pPr rtl="1"/>
                      <a:r>
                        <a:rPr lang="fa-IR" dirty="0" smtClean="0"/>
                        <a:t>ویژگی های اقتصاد کارا</a:t>
                      </a:r>
                      <a:endParaRPr lang="fa-IR" dirty="0"/>
                    </a:p>
                  </a:txBody>
                  <a:tcPr/>
                </a:tc>
                <a:tc>
                  <a:txBody>
                    <a:bodyPr/>
                    <a:lstStyle/>
                    <a:p>
                      <a:pPr rtl="1"/>
                      <a:r>
                        <a:rPr lang="fa-IR" dirty="0" smtClean="0"/>
                        <a:t>هر</a:t>
                      </a:r>
                      <a:r>
                        <a:rPr lang="fa-IR" baseline="0" dirty="0" smtClean="0"/>
                        <a:t> فرصتی را برای استفاده بهتر از منابع به کار می گیرد بدون آنکه وضع دیگران بدتر شود</a:t>
                      </a:r>
                    </a:p>
                    <a:p>
                      <a:pPr rtl="1"/>
                      <a:r>
                        <a:rPr lang="fa-IR" baseline="0" dirty="0" smtClean="0"/>
                        <a:t>از منابع خودش بیشترین استفاده را می برد.</a:t>
                      </a:r>
                    </a:p>
                    <a:p>
                      <a:pPr rtl="1"/>
                      <a:r>
                        <a:rPr lang="fa-IR" baseline="0" dirty="0" smtClean="0"/>
                        <a:t>حداقل بیش از یک کالا یا خدمت را در اختیار مردم قرار می دهد بدون اینکه کالا یا خدمتی دیگر را کاهش دهد.</a:t>
                      </a:r>
                    </a:p>
                    <a:p>
                      <a:pPr rtl="1"/>
                      <a:endParaRPr lang="fa-IR" dirty="0"/>
                    </a:p>
                  </a:txBody>
                  <a:tcPr/>
                </a:tc>
              </a:tr>
              <a:tr h="1736872">
                <a:tc>
                  <a:txBody>
                    <a:bodyPr/>
                    <a:lstStyle/>
                    <a:p>
                      <a:pPr rtl="1"/>
                      <a:r>
                        <a:rPr lang="fa-IR" dirty="0" smtClean="0"/>
                        <a:t>ویژگی های اقتصاد نا کارا</a:t>
                      </a:r>
                      <a:endParaRPr lang="fa-IR" dirty="0"/>
                    </a:p>
                  </a:txBody>
                  <a:tcPr/>
                </a:tc>
                <a:tc>
                  <a:txBody>
                    <a:bodyPr/>
                    <a:lstStyle/>
                    <a:p>
                      <a:pPr rtl="1"/>
                      <a:r>
                        <a:rPr lang="fa-IR" dirty="0" smtClean="0"/>
                        <a:t>در این اقتصاد نقاط تولید در زیر مرز امکانات تولید هستند.این نقاط نشان می دهد که اقتصاد از بیشترین منابعش</a:t>
                      </a:r>
                      <a:r>
                        <a:rPr lang="fa-IR" baseline="0" dirty="0" smtClean="0"/>
                        <a:t> استفاده نکرده است زیرا حداقل بیشتر از یک کالا می توانست تولید کند بدون اینکه کالای دیگری حذف گردد.</a:t>
                      </a:r>
                      <a:endParaRPr lang="fa-IR"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933056"/>
            <a:ext cx="7200800" cy="21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609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564904"/>
            <a:ext cx="7198494" cy="122413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1050" b="1" cap="all" dirty="0" smtClean="0">
                <a:ln w="0"/>
                <a:solidFill>
                  <a:schemeClr val="tx1"/>
                </a:solidFill>
                <a:effectLst>
                  <a:reflection blurRad="12700" stA="50000" endPos="50000" dist="5000" dir="5400000" sy="-100000" rotWithShape="0"/>
                </a:effectLst>
              </a:rPr>
              <a:t>.</a:t>
            </a:r>
            <a:endParaRPr lang="fa-IR" sz="1050" b="1" cap="all" dirty="0">
              <a:ln w="0"/>
              <a:solidFill>
                <a:schemeClr val="tx1"/>
              </a:solidFill>
              <a:effectLst>
                <a:reflection blurRad="12700" stA="50000" endPos="50000" dist="5000" dir="5400000" sy="-100000" rotWithShape="0"/>
              </a:effectLst>
            </a:endParaRPr>
          </a:p>
        </p:txBody>
      </p:sp>
      <p:sp>
        <p:nvSpPr>
          <p:cNvPr id="3" name="Round Same Side Corner Rectangle 2"/>
          <p:cNvSpPr/>
          <p:nvPr/>
        </p:nvSpPr>
        <p:spPr>
          <a:xfrm>
            <a:off x="1433302" y="332656"/>
            <a:ext cx="7200800" cy="2664296"/>
          </a:xfrm>
          <a:prstGeom prst="round2Same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11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پایان</a:t>
            </a:r>
            <a:endParaRPr lang="fa-IR" sz="1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598" y="2996952"/>
            <a:ext cx="722250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389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274320"/>
            <a:ext cx="5369799" cy="5314920"/>
          </a:xfrm>
        </p:spPr>
        <p:style>
          <a:lnRef idx="1">
            <a:schemeClr val="accent2"/>
          </a:lnRef>
          <a:fillRef idx="2">
            <a:schemeClr val="accent2"/>
          </a:fillRef>
          <a:effectRef idx="1">
            <a:schemeClr val="accent2"/>
          </a:effectRef>
          <a:fontRef idx="minor">
            <a:schemeClr val="dk1"/>
          </a:fontRef>
        </p:style>
        <p:txBody>
          <a:bodyPr/>
          <a:lstStyle/>
          <a:p>
            <a:pPr algn="r"/>
            <a:r>
              <a:rPr lang="fa-IR" dirty="0" smtClean="0">
                <a:solidFill>
                  <a:srgbClr val="FF0000"/>
                </a:solidFill>
              </a:rPr>
              <a:t>موقعیت :</a:t>
            </a:r>
            <a:br>
              <a:rPr lang="fa-IR" dirty="0" smtClean="0">
                <a:solidFill>
                  <a:srgbClr val="FF0000"/>
                </a:solidFill>
              </a:rPr>
            </a:br>
            <a:r>
              <a:rPr lang="fa-IR" dirty="0" smtClean="0"/>
              <a:t/>
            </a:r>
            <a:br>
              <a:rPr lang="fa-IR" dirty="0" smtClean="0"/>
            </a:br>
            <a:r>
              <a:rPr lang="fa-IR" sz="1800" b="1" dirty="0" smtClean="0"/>
              <a:t>در ادامه ماجرای خانواده آقای محمدی وقتی فرزند 4 ساله اونها غذا را می ریزد و مادر در مدتی کمتر از 15 دقیقه با استفاده از سبزی کمی که داشته و اضافه کردن چیزهایی به آ ن یک کوکو سبزی خوشمزه درست می کند در این موقع ستایش می گوید :کاشکی کارگاه بابا هم اینطوری بود به محصولاتشان یه جیزی اضافه می کردند می شد یه محصول جدید </a:t>
            </a:r>
            <a:br>
              <a:rPr lang="fa-IR" sz="1800" b="1" dirty="0" smtClean="0"/>
            </a:br>
            <a:r>
              <a:rPr lang="fa-IR" sz="1800" b="1" dirty="0" smtClean="0"/>
              <a:t>توجه پدر به این سخن جلب می شود و میگه عجب ایده ایی اگر من یه تغییر کوچک روی محصولم بدهم میشه یه محصول جدید</a:t>
            </a:r>
            <a:br>
              <a:rPr lang="fa-IR" sz="1800" b="1" dirty="0" smtClean="0"/>
            </a:br>
            <a:r>
              <a:rPr lang="fa-IR" sz="1800" b="1" dirty="0" smtClean="0"/>
              <a:t>امیر علی خب اگه این کار رو میشه انجام داد یعنی می خواهین چند تا از این تولید کنین و چند تا از محصول قبلی؟</a:t>
            </a:r>
            <a:endParaRPr lang="fa-IR" sz="4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04664"/>
            <a:ext cx="2088233"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60648"/>
            <a:ext cx="2448271"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53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1432560" y="5517232"/>
            <a:ext cx="7406640" cy="720080"/>
          </a:xfrm>
        </p:spPr>
        <p:txBody>
          <a:bodyPr>
            <a:normAutofit/>
          </a:bodyPr>
          <a:lstStyle/>
          <a:p>
            <a:r>
              <a:rPr lang="fa-IR" sz="1100" dirty="0" smtClean="0"/>
              <a:t>.</a:t>
            </a:r>
            <a:endParaRPr lang="fa-IR" sz="1100" dirty="0"/>
          </a:p>
        </p:txBody>
      </p:sp>
      <p:sp>
        <p:nvSpPr>
          <p:cNvPr id="3" name="Subtitle 2"/>
          <p:cNvSpPr>
            <a:spLocks noGrp="1"/>
          </p:cNvSpPr>
          <p:nvPr>
            <p:ph type="subTitle" idx="1"/>
          </p:nvPr>
        </p:nvSpPr>
        <p:spPr>
          <a:xfrm>
            <a:off x="2987824" y="3364979"/>
            <a:ext cx="5832648" cy="3088357"/>
          </a:xfrm>
        </p:spPr>
        <p:style>
          <a:lnRef idx="1">
            <a:schemeClr val="accent2"/>
          </a:lnRef>
          <a:fillRef idx="2">
            <a:schemeClr val="accent2"/>
          </a:fillRef>
          <a:effectRef idx="1">
            <a:schemeClr val="accent2"/>
          </a:effectRef>
          <a:fontRef idx="minor">
            <a:schemeClr val="dk1"/>
          </a:fontRef>
        </p:style>
        <p:txBody>
          <a:bodyPr>
            <a:normAutofit/>
          </a:bodyPr>
          <a:lstStyle/>
          <a:p>
            <a:pPr algn="r"/>
            <a:r>
              <a:rPr lang="fa-IR" dirty="0" smtClean="0">
                <a:solidFill>
                  <a:srgbClr val="FF0000"/>
                </a:solidFill>
              </a:rPr>
              <a:t>الگوهای اقتصادی :</a:t>
            </a:r>
          </a:p>
          <a:p>
            <a:pPr algn="r"/>
            <a:r>
              <a:rPr lang="fa-IR" sz="1800" b="1" dirty="0" smtClean="0"/>
              <a:t>الگو نمایشی ساده از واقعیتی پیچیده است مثلا:</a:t>
            </a:r>
          </a:p>
          <a:p>
            <a:pPr algn="r"/>
            <a:r>
              <a:rPr lang="fa-IR" sz="1800" b="1" dirty="0" smtClean="0"/>
              <a:t>- نقشه راه ها : بدون توجه به جزییات راههای اصلی و فرعی را نشان می دهد.</a:t>
            </a:r>
          </a:p>
          <a:p>
            <a:pPr algn="r"/>
            <a:r>
              <a:rPr lang="fa-IR" sz="1800" b="1" dirty="0" smtClean="0"/>
              <a:t>-الگوی آناتومی بدن انسان :به ساده ترین شکل بخشهای مختلف بدن انسان و ارتباط آنها را نشان می دهد.</a:t>
            </a:r>
          </a:p>
          <a:p>
            <a:pPr algn="r"/>
            <a:r>
              <a:rPr lang="fa-IR" sz="1800" b="1" dirty="0" smtClean="0"/>
              <a:t>الگو در اقتصاد جزییات دنیای واقعی را رها می کند تا به ما کمک کند به آنچه اهمیت دارد متمرکز شویم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748" y="548680"/>
            <a:ext cx="6420966"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772816"/>
            <a:ext cx="6060926" cy="144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2483768" y="4653136"/>
            <a:ext cx="753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452320" y="515719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79912" y="450912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79912" y="450912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809" y="4822884"/>
            <a:ext cx="201001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810" y="3356992"/>
            <a:ext cx="2010014" cy="144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73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925086"/>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r"/>
            <a:r>
              <a:rPr lang="fa-IR" sz="2400" dirty="0" smtClean="0">
                <a:solidFill>
                  <a:schemeClr val="accent3">
                    <a:lumMod val="75000"/>
                  </a:schemeClr>
                </a:solidFill>
              </a:rPr>
              <a:t>الگوی مرز امکانات تولید:</a:t>
            </a:r>
            <a:br>
              <a:rPr lang="fa-IR" sz="2400" dirty="0" smtClean="0">
                <a:solidFill>
                  <a:schemeClr val="accent3">
                    <a:lumMod val="75000"/>
                  </a:schemeClr>
                </a:solidFill>
              </a:rPr>
            </a:br>
            <a:r>
              <a:rPr lang="fa-IR" sz="2400" dirty="0">
                <a:solidFill>
                  <a:schemeClr val="accent3">
                    <a:lumMod val="75000"/>
                  </a:schemeClr>
                </a:solidFill>
              </a:rPr>
              <a:t/>
            </a:r>
            <a:br>
              <a:rPr lang="fa-IR" sz="2400" dirty="0">
                <a:solidFill>
                  <a:schemeClr val="accent3">
                    <a:lumMod val="75000"/>
                  </a:schemeClr>
                </a:solidFill>
              </a:rPr>
            </a:br>
            <a:r>
              <a:rPr lang="fa-IR" sz="2200" b="1" dirty="0" smtClean="0">
                <a:solidFill>
                  <a:schemeClr val="tx1"/>
                </a:solidFill>
              </a:rPr>
              <a:t>_ مرز امکانات تولید :مرزی است بین آنچه که یک کسب و کار و یک شرکت تولیدی با استفاده از منابع موجود و در دسترسش می تواند تولید کند و یا آنچه که نمی تواند.</a:t>
            </a:r>
            <a:br>
              <a:rPr lang="fa-IR" sz="2200" b="1" dirty="0" smtClean="0">
                <a:solidFill>
                  <a:schemeClr val="tx1"/>
                </a:solidFill>
              </a:rPr>
            </a:br>
            <a:r>
              <a:rPr lang="fa-IR" sz="2200" b="1" dirty="0" smtClean="0">
                <a:solidFill>
                  <a:schemeClr val="tx1"/>
                </a:solidFill>
              </a:rPr>
              <a:t>_ یکی از انتخابهای اساسی که یک شرکت تولیدی و هر کسب و کار با آن روبروست این است که :این شرکت چگونه می تواند منابع کمیاب خود را در میان انواع تولیدات تقسیم کند.</a:t>
            </a:r>
            <a:br>
              <a:rPr lang="fa-IR" sz="2200" b="1" dirty="0" smtClean="0">
                <a:solidFill>
                  <a:schemeClr val="tx1"/>
                </a:solidFill>
              </a:rPr>
            </a:br>
            <a:r>
              <a:rPr lang="fa-IR" sz="2200" b="1" dirty="0" smtClean="0">
                <a:solidFill>
                  <a:schemeClr val="tx1"/>
                </a:solidFill>
              </a:rPr>
              <a:t>فرض کنید یک شرکت تولید کننده لبنیات فقط ماست و پنیر تولید می کند.نمودار مقادیر مختلفی از پنیر و ماست تولید شده در این شرکت را نشان می دهد.</a:t>
            </a:r>
            <a:endParaRPr lang="fa-IR" sz="2200" b="1" dirty="0">
              <a:solidFill>
                <a:schemeClr val="tx1"/>
              </a:solidFill>
            </a:endParaRPr>
          </a:p>
        </p:txBody>
      </p:sp>
      <p:sp>
        <p:nvSpPr>
          <p:cNvPr id="3" name="Subtitle 2"/>
          <p:cNvSpPr>
            <a:spLocks noGrp="1"/>
          </p:cNvSpPr>
          <p:nvPr>
            <p:ph type="subTitle" idx="1"/>
          </p:nvPr>
        </p:nvSpPr>
        <p:spPr>
          <a:xfrm>
            <a:off x="1432560" y="5229200"/>
            <a:ext cx="7406640" cy="1152128"/>
          </a:xfrm>
        </p:spPr>
        <p:txBody>
          <a:bodyPr/>
          <a:lstStyle/>
          <a:p>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356992"/>
            <a:ext cx="763284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5505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896" y="188640"/>
            <a:ext cx="5203304" cy="5976664"/>
          </a:xfrm>
          <a:ln/>
        </p:spPr>
        <p:style>
          <a:lnRef idx="1">
            <a:schemeClr val="accent2"/>
          </a:lnRef>
          <a:fillRef idx="2">
            <a:schemeClr val="accent2"/>
          </a:fillRef>
          <a:effectRef idx="1">
            <a:schemeClr val="accent2"/>
          </a:effectRef>
          <a:fontRef idx="minor">
            <a:schemeClr val="dk1"/>
          </a:fontRef>
        </p:style>
        <p:txBody>
          <a:bodyPr>
            <a:normAutofit fontScale="90000"/>
          </a:bodyPr>
          <a:lstStyle/>
          <a:p>
            <a:pPr algn="r"/>
            <a:r>
              <a:rPr lang="fa-IR" sz="3200" b="1" dirty="0" smtClean="0"/>
              <a:t>تحلیل نمودار صفحه 27:</a:t>
            </a:r>
            <a:r>
              <a:rPr lang="fa-IR" dirty="0" smtClean="0"/>
              <a:t/>
            </a:r>
            <a:br>
              <a:rPr lang="fa-IR" dirty="0" smtClean="0"/>
            </a:br>
            <a:r>
              <a:rPr lang="fa-IR" sz="1800" dirty="0" smtClean="0">
                <a:solidFill>
                  <a:schemeClr val="tx2">
                    <a:lumMod val="60000"/>
                    <a:lumOff val="40000"/>
                  </a:schemeClr>
                </a:solidFill>
              </a:rPr>
              <a:t>در نقطه( الف )</a:t>
            </a:r>
            <a:r>
              <a:rPr lang="fa-IR" sz="1800" dirty="0" smtClean="0">
                <a:solidFill>
                  <a:schemeClr val="tx1"/>
                </a:solidFill>
              </a:rPr>
              <a:t>:اگر شرکت همه منابع کمیاب خود را برای تولید پنیر به کار گیرد 1000 بسته پنیر تولید می شود اما امکان تولید ماست وجود نخواهد داشت.</a:t>
            </a:r>
            <a:br>
              <a:rPr lang="fa-IR" sz="1800" dirty="0" smtClean="0">
                <a:solidFill>
                  <a:schemeClr val="tx1"/>
                </a:solidFill>
              </a:rPr>
            </a:br>
            <a:r>
              <a:rPr lang="fa-IR" sz="1800" dirty="0" smtClean="0">
                <a:solidFill>
                  <a:schemeClr val="tx2">
                    <a:lumMod val="60000"/>
                    <a:lumOff val="40000"/>
                  </a:schemeClr>
                </a:solidFill>
              </a:rPr>
              <a:t>در نقطه (و)</a:t>
            </a:r>
            <a:r>
              <a:rPr lang="fa-IR" sz="1800" dirty="0" smtClean="0">
                <a:solidFill>
                  <a:schemeClr val="tx1"/>
                </a:solidFill>
              </a:rPr>
              <a:t>:اگر شرکت همه منابع کمیاب خود را برای تولید ماست به کار گیرد 500 سطل ماست تولید می شود اما امکان تولید پنیر وجود نخواهد داشت.</a:t>
            </a:r>
            <a:br>
              <a:rPr lang="fa-IR" sz="1800" dirty="0" smtClean="0">
                <a:solidFill>
                  <a:schemeClr val="tx1"/>
                </a:solidFill>
              </a:rPr>
            </a:br>
            <a:r>
              <a:rPr lang="fa-IR" sz="1800" dirty="0" smtClean="0">
                <a:solidFill>
                  <a:schemeClr val="tx1"/>
                </a:solidFill>
              </a:rPr>
              <a:t>مابقی نقاط نشان می دهد که منابع کمیاب بین تولید این دو کالا تقسیم شده است.</a:t>
            </a:r>
            <a:br>
              <a:rPr lang="fa-IR" sz="1800" dirty="0" smtClean="0">
                <a:solidFill>
                  <a:schemeClr val="tx1"/>
                </a:solidFill>
              </a:rPr>
            </a:br>
            <a:r>
              <a:rPr lang="fa-IR" sz="1800" dirty="0" smtClean="0">
                <a:solidFill>
                  <a:schemeClr val="tx2">
                    <a:lumMod val="60000"/>
                    <a:lumOff val="40000"/>
                  </a:schemeClr>
                </a:solidFill>
              </a:rPr>
              <a:t>در نقطه (ب)</a:t>
            </a:r>
            <a:r>
              <a:rPr lang="fa-IR" sz="1800" dirty="0" smtClean="0">
                <a:solidFill>
                  <a:schemeClr val="tx1"/>
                </a:solidFill>
              </a:rPr>
              <a:t>: بیشترین منابع به تولید پنیر اختصاص یافته است .</a:t>
            </a:r>
            <a:br>
              <a:rPr lang="fa-IR" sz="1800" dirty="0" smtClean="0">
                <a:solidFill>
                  <a:schemeClr val="tx1"/>
                </a:solidFill>
              </a:rPr>
            </a:br>
            <a:r>
              <a:rPr lang="fa-IR" sz="1800" dirty="0" smtClean="0">
                <a:solidFill>
                  <a:schemeClr val="tx2">
                    <a:lumMod val="60000"/>
                    <a:lumOff val="40000"/>
                  </a:schemeClr>
                </a:solidFill>
              </a:rPr>
              <a:t>در نقطه (ه) </a:t>
            </a:r>
            <a:r>
              <a:rPr lang="fa-IR" sz="1800" dirty="0" smtClean="0">
                <a:solidFill>
                  <a:schemeClr val="tx1"/>
                </a:solidFill>
              </a:rPr>
              <a:t>: بیشترین منابع صرف تولید ماست شده است.</a:t>
            </a:r>
            <a:br>
              <a:rPr lang="fa-IR" sz="1800" dirty="0" smtClean="0">
                <a:solidFill>
                  <a:schemeClr val="tx1"/>
                </a:solidFill>
              </a:rPr>
            </a:br>
            <a:r>
              <a:rPr lang="fa-IR" sz="1800" dirty="0" smtClean="0">
                <a:solidFill>
                  <a:schemeClr val="tx2">
                    <a:lumMod val="60000"/>
                    <a:lumOff val="40000"/>
                  </a:schemeClr>
                </a:solidFill>
              </a:rPr>
              <a:t>نقطه (ج )و نقطه (د) </a:t>
            </a:r>
            <a:r>
              <a:rPr lang="fa-IR" sz="1800" dirty="0" smtClean="0">
                <a:solidFill>
                  <a:schemeClr val="tx1"/>
                </a:solidFill>
              </a:rPr>
              <a:t>: نقاط کارا نامیده می شوند .در این نقاط بهترین تقسیم بندی منابع برای تولید پنیر و ماست صورت گرفته است.</a:t>
            </a:r>
            <a:br>
              <a:rPr lang="fa-IR" sz="1800" dirty="0" smtClean="0">
                <a:solidFill>
                  <a:schemeClr val="tx1"/>
                </a:solidFill>
              </a:rPr>
            </a:br>
            <a:r>
              <a:rPr lang="fa-IR" sz="1800" dirty="0" smtClean="0">
                <a:solidFill>
                  <a:schemeClr val="tx2">
                    <a:lumMod val="60000"/>
                    <a:lumOff val="40000"/>
                  </a:schemeClr>
                </a:solidFill>
              </a:rPr>
              <a:t>نقطه (ز) </a:t>
            </a:r>
            <a:r>
              <a:rPr lang="fa-IR" sz="1800" dirty="0" smtClean="0">
                <a:solidFill>
                  <a:schemeClr val="tx1"/>
                </a:solidFill>
              </a:rPr>
              <a:t>: نقطه ناکاراست یعنی شرکت از منابع کمیاب خود استفاده بهینه نکرده است.</a:t>
            </a:r>
            <a:br>
              <a:rPr lang="fa-IR" sz="1800" dirty="0" smtClean="0">
                <a:solidFill>
                  <a:schemeClr val="tx1"/>
                </a:solidFill>
              </a:rPr>
            </a:br>
            <a:r>
              <a:rPr lang="fa-IR" sz="1800" dirty="0" smtClean="0">
                <a:solidFill>
                  <a:schemeClr val="tx2">
                    <a:lumMod val="60000"/>
                    <a:lumOff val="40000"/>
                  </a:schemeClr>
                </a:solidFill>
              </a:rPr>
              <a:t>نقطه (ح) </a:t>
            </a:r>
            <a:r>
              <a:rPr lang="fa-IR" sz="1800" dirty="0" smtClean="0">
                <a:solidFill>
                  <a:schemeClr val="tx1"/>
                </a:solidFill>
              </a:rPr>
              <a:t>: غیر قابل دستیابی است زیرا که منابع کافی برای تولید در این نقطه وجود ندارد.با توجه به منابع کمیاب شرکت امکان تولید همزمان 800 بسته پنیر و 400 سطل ماست وجود ندارد.</a:t>
            </a:r>
            <a:br>
              <a:rPr lang="fa-IR" sz="1800" dirty="0" smtClean="0">
                <a:solidFill>
                  <a:schemeClr val="tx1"/>
                </a:solidFill>
              </a:rPr>
            </a:br>
            <a:r>
              <a:rPr lang="fa-IR" sz="1800" dirty="0">
                <a:solidFill>
                  <a:schemeClr val="tx1"/>
                </a:solidFill>
              </a:rPr>
              <a:t/>
            </a:r>
            <a:br>
              <a:rPr lang="fa-IR" sz="1800" dirty="0">
                <a:solidFill>
                  <a:schemeClr val="tx1"/>
                </a:solidFill>
              </a:rPr>
            </a:br>
            <a:r>
              <a:rPr lang="fa-IR" sz="2000" dirty="0" smtClean="0">
                <a:solidFill>
                  <a:schemeClr val="tx2">
                    <a:lumMod val="60000"/>
                    <a:lumOff val="40000"/>
                  </a:schemeClr>
                </a:solidFill>
              </a:rPr>
              <a:t>توجه : </a:t>
            </a:r>
            <a:r>
              <a:rPr lang="fa-IR" sz="2000" dirty="0" smtClean="0">
                <a:solidFill>
                  <a:schemeClr val="tx1"/>
                </a:solidFill>
              </a:rPr>
              <a:t>به خطی که از نقطه (الف) تا نقطه (و )کشیده شده است منحنی مرز امکانات تولید گفته می شود و نشان دهنده حداکثر امکان تولید یا منابع موجود است.</a:t>
            </a:r>
            <a:endParaRPr lang="fa-IR" sz="2000" dirty="0">
              <a:solidFill>
                <a:schemeClr val="tx1"/>
              </a:solidFill>
            </a:endParaRPr>
          </a:p>
        </p:txBody>
      </p:sp>
      <p:sp>
        <p:nvSpPr>
          <p:cNvPr id="3" name="Subtitle 2"/>
          <p:cNvSpPr>
            <a:spLocks noGrp="1"/>
          </p:cNvSpPr>
          <p:nvPr>
            <p:ph type="subTitle" idx="1"/>
          </p:nvPr>
        </p:nvSpPr>
        <p:spPr>
          <a:xfrm rot="15988299" flipV="1">
            <a:off x="1432560" y="3602664"/>
            <a:ext cx="547152" cy="330392"/>
          </a:xfrm>
        </p:spPr>
        <p:txBody>
          <a:bodyPr>
            <a:normAutofit fontScale="85000" lnSpcReduction="20000"/>
          </a:bodyPr>
          <a:lstStyle/>
          <a:p>
            <a:r>
              <a:rPr lang="fa-IR" dirty="0" smtClean="0"/>
              <a:t>.</a:t>
            </a:r>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8640"/>
            <a:ext cx="259228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27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3154680"/>
          </a:xfrm>
          <a:ln>
            <a:solidFill>
              <a:srgbClr val="FF0000"/>
            </a:solidFill>
          </a:ln>
        </p:spPr>
        <p:style>
          <a:lnRef idx="1">
            <a:schemeClr val="accent2"/>
          </a:lnRef>
          <a:fillRef idx="2">
            <a:schemeClr val="accent2"/>
          </a:fillRef>
          <a:effectRef idx="1">
            <a:schemeClr val="accent2"/>
          </a:effectRef>
          <a:fontRef idx="minor">
            <a:schemeClr val="dk1"/>
          </a:fontRef>
        </p:style>
        <p:txBody>
          <a:bodyPr>
            <a:normAutofit fontScale="90000"/>
          </a:bodyPr>
          <a:lstStyle/>
          <a:p>
            <a:pPr algn="r"/>
            <a:r>
              <a:rPr lang="fa-IR" sz="2000" b="1" dirty="0" smtClean="0"/>
              <a:t>مهمترین نکات  در مورد منحنی مرز امکانات  تولید:</a:t>
            </a:r>
            <a:r>
              <a:rPr lang="fa-IR" sz="1800" dirty="0" smtClean="0"/>
              <a:t/>
            </a:r>
            <a:br>
              <a:rPr lang="fa-IR" sz="1800" dirty="0" smtClean="0"/>
            </a:br>
            <a:r>
              <a:rPr lang="fa-IR" sz="1800" dirty="0" smtClean="0"/>
              <a:t>_ منحنی مرز امکانات تولید به ما نشان می دهد نقاطی که روی آن قرار گرفته نقاط بهینه تولید است یعنی روی این نقاط اگر تولید کنیم از حداکثر منابع و امکاناتمان استفاده کرده ایم و تولیداتمان را انجام داده ایم.</a:t>
            </a:r>
            <a:br>
              <a:rPr lang="fa-IR" sz="1800" dirty="0" smtClean="0"/>
            </a:br>
            <a:r>
              <a:rPr lang="fa-IR" sz="1800" dirty="0" smtClean="0"/>
              <a:t>_ بهتر است به جای تولید درون مرز امکانات تولید بر روی مرزامکانات تولید کند.</a:t>
            </a:r>
            <a:br>
              <a:rPr lang="fa-IR" sz="1800" dirty="0" smtClean="0"/>
            </a:br>
            <a:r>
              <a:rPr lang="fa-IR" sz="1800" dirty="0" smtClean="0"/>
              <a:t>_ اگر نقطه ای زیر منحنی امکانات تولید قرار گیرد نشان دهنده این است که از همه منابع و امکانات درست استفاده نکرده ایم در صورتی که می توانستیم بهتر استفاده کنیم و به همان مقدار تولید اکتفا کرده ایم و این نقطه یک نقطه ناکارآمد در تولید است.</a:t>
            </a:r>
            <a:br>
              <a:rPr lang="fa-IR" sz="1800" dirty="0" smtClean="0"/>
            </a:br>
            <a:r>
              <a:rPr lang="fa-IR" sz="1800" dirty="0" smtClean="0"/>
              <a:t>_نقاط خارج از مرز غیر قابل دستیابی است و منابع کافی برای تولید آن وجود ندارد:(اگر نقطه ای بالاتر از مرز امکانات تولید قرار گیرد یعنی اگر ما بخواهیم در این نقطه تولید کنیم منابع و امکانات کافی برای  تولید را نداریم و به بیانی منابع م امکاناتمان کمتر است و نمی توانیم آنها را افزایش دهیم و این نقطه هم یک نقطه ناکارامد در تولید می شود)</a:t>
            </a:r>
            <a:br>
              <a:rPr lang="fa-IR" sz="1800" dirty="0" smtClean="0"/>
            </a:br>
            <a:r>
              <a:rPr lang="fa-IR" sz="1800" dirty="0" smtClean="0"/>
              <a:t>-کشور ها باید تصمیم بگیرند که منابع کمیاب خود را چگونه میان تولید کالاها اختصاص دهند.</a:t>
            </a:r>
            <a:endParaRPr lang="fa-IR"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77072"/>
            <a:ext cx="617941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132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274320"/>
            <a:ext cx="5513816" cy="3586728"/>
          </a:xfrm>
          <a:ln/>
        </p:spPr>
        <p:style>
          <a:lnRef idx="1">
            <a:schemeClr val="accent2"/>
          </a:lnRef>
          <a:fillRef idx="2">
            <a:schemeClr val="accent2"/>
          </a:fillRef>
          <a:effectRef idx="1">
            <a:schemeClr val="accent2"/>
          </a:effectRef>
          <a:fontRef idx="minor">
            <a:schemeClr val="dk1"/>
          </a:fontRef>
        </p:style>
        <p:txBody>
          <a:bodyPr>
            <a:normAutofit/>
          </a:bodyPr>
          <a:lstStyle/>
          <a:p>
            <a:pPr algn="r"/>
            <a:r>
              <a:rPr lang="fa-IR" sz="1800" dirty="0" smtClean="0">
                <a:solidFill>
                  <a:srgbClr val="FF0000"/>
                </a:solidFill>
              </a:rPr>
              <a:t>هزینه فرصت اجتماع : </a:t>
            </a:r>
            <a:r>
              <a:rPr lang="fa-IR" sz="1800" dirty="0" smtClean="0"/>
              <a:t/>
            </a:r>
            <a:br>
              <a:rPr lang="fa-IR" sz="1800" dirty="0" smtClean="0"/>
            </a:br>
            <a:r>
              <a:rPr lang="fa-IR" sz="1800" dirty="0" smtClean="0"/>
              <a:t>_برای داشتن یک کالا باید بپذیریم که از بعضی کالاها یا خدمات دیگر کمتر داشته باشیم حتی کالاهایی که برای افراد رایگان است معمولا برای تولیدشان زمان صرف می شود و هزینه فرصتی برای جامعه دارد.</a:t>
            </a:r>
            <a:br>
              <a:rPr lang="fa-IR" sz="1800" dirty="0" smtClean="0"/>
            </a:br>
            <a:r>
              <a:rPr lang="fa-IR" sz="1800" dirty="0"/>
              <a:t/>
            </a:r>
            <a:br>
              <a:rPr lang="fa-IR" sz="1800" dirty="0"/>
            </a:br>
            <a:r>
              <a:rPr lang="fa-IR" sz="1800" dirty="0" smtClean="0"/>
              <a:t>_</a:t>
            </a:r>
            <a:r>
              <a:rPr lang="fa-IR" sz="1800" dirty="0" smtClean="0">
                <a:solidFill>
                  <a:srgbClr val="FF0000"/>
                </a:solidFill>
              </a:rPr>
              <a:t>ارتباط هزینه فرصت با مرز امکانات تولید:</a:t>
            </a:r>
            <a:r>
              <a:rPr lang="fa-IR" sz="1800" dirty="0" smtClean="0"/>
              <a:t/>
            </a:r>
            <a:br>
              <a:rPr lang="fa-IR" sz="1800" dirty="0" smtClean="0"/>
            </a:br>
            <a:r>
              <a:rPr lang="fa-IR" sz="1800" dirty="0" smtClean="0"/>
              <a:t>-مرز امکانات تولید به ما اجازه می دهد تا </a:t>
            </a:r>
            <a:r>
              <a:rPr lang="fa-IR" sz="1800" dirty="0" smtClean="0">
                <a:solidFill>
                  <a:srgbClr val="FF0000"/>
                </a:solidFill>
              </a:rPr>
              <a:t>هزینه ی فرصت </a:t>
            </a:r>
            <a:r>
              <a:rPr lang="fa-IR" sz="1800" dirty="0" smtClean="0"/>
              <a:t>یک کشور را زمانی که بیش از یک کالا تولید می کند مجسم کنیم .</a:t>
            </a:r>
            <a:br>
              <a:rPr lang="fa-IR" sz="1800" dirty="0" smtClean="0"/>
            </a:br>
            <a:r>
              <a:rPr lang="fa-IR" sz="1800" dirty="0"/>
              <a:t/>
            </a:r>
            <a:br>
              <a:rPr lang="fa-IR" sz="1800" dirty="0"/>
            </a:br>
            <a:r>
              <a:rPr lang="fa-IR" sz="1800" dirty="0" smtClean="0"/>
              <a:t>-مرز امکانات تولید نشان می دهد که برای داشتن تولید بیشتر یک کالا شرکت تولیدی باید از مقدار تولید کالاهای دیگر صرف نظر کند که این </a:t>
            </a:r>
            <a:r>
              <a:rPr lang="fa-IR" sz="1800" dirty="0" smtClean="0">
                <a:solidFill>
                  <a:srgbClr val="FF0000"/>
                </a:solidFill>
              </a:rPr>
              <a:t>کالای از دست رفته </a:t>
            </a:r>
            <a:r>
              <a:rPr lang="fa-IR" sz="1800" dirty="0" smtClean="0"/>
              <a:t>فرصت کالای بیشتر است.</a:t>
            </a:r>
            <a:endParaRPr lang="fa-IR" sz="1800" dirty="0"/>
          </a:p>
        </p:txBody>
      </p:sp>
      <p:graphicFrame>
        <p:nvGraphicFramePr>
          <p:cNvPr id="3" name="Table 2"/>
          <p:cNvGraphicFramePr>
            <a:graphicFrameLocks noGrp="1"/>
          </p:cNvGraphicFramePr>
          <p:nvPr>
            <p:extLst>
              <p:ext uri="{D42A27DB-BD31-4B8C-83A1-F6EECF244321}">
                <p14:modId xmlns:p14="http://schemas.microsoft.com/office/powerpoint/2010/main" val="2848058667"/>
              </p:ext>
            </p:extLst>
          </p:nvPr>
        </p:nvGraphicFramePr>
        <p:xfrm>
          <a:off x="3144199" y="3933057"/>
          <a:ext cx="5892296" cy="2864758"/>
        </p:xfrm>
        <a:graphic>
          <a:graphicData uri="http://schemas.openxmlformats.org/drawingml/2006/table">
            <a:tbl>
              <a:tblPr rtl="1" firstRow="1" bandRow="1">
                <a:tableStyleId>{5DA37D80-6434-44D0-A028-1B22A696006F}</a:tableStyleId>
              </a:tblPr>
              <a:tblGrid>
                <a:gridCol w="490146"/>
                <a:gridCol w="1718182"/>
                <a:gridCol w="1971356"/>
                <a:gridCol w="1712612"/>
              </a:tblGrid>
              <a:tr h="670198">
                <a:tc>
                  <a:txBody>
                    <a:bodyPr/>
                    <a:lstStyle/>
                    <a:p>
                      <a:pPr algn="ctr" rtl="1"/>
                      <a:endParaRPr lang="fa-IR" dirty="0"/>
                    </a:p>
                  </a:txBody>
                  <a:tcPr/>
                </a:tc>
                <a:tc>
                  <a:txBody>
                    <a:bodyPr/>
                    <a:lstStyle/>
                    <a:p>
                      <a:pPr algn="ctr" rtl="1"/>
                      <a:r>
                        <a:rPr lang="fa-IR" dirty="0" smtClean="0"/>
                        <a:t>مقدار تولید پنیر(بسته)</a:t>
                      </a:r>
                      <a:endParaRPr lang="fa-IR" dirty="0"/>
                    </a:p>
                  </a:txBody>
                  <a:tcPr/>
                </a:tc>
                <a:tc>
                  <a:txBody>
                    <a:bodyPr/>
                    <a:lstStyle/>
                    <a:p>
                      <a:pPr algn="ctr" rtl="1"/>
                      <a:r>
                        <a:rPr lang="fa-IR" dirty="0" smtClean="0"/>
                        <a:t>مقدار تولید</a:t>
                      </a:r>
                      <a:r>
                        <a:rPr lang="fa-IR" baseline="0" dirty="0" smtClean="0"/>
                        <a:t> ماست(سطل)</a:t>
                      </a:r>
                      <a:endParaRPr lang="fa-IR" dirty="0"/>
                    </a:p>
                  </a:txBody>
                  <a:tcPr/>
                </a:tc>
                <a:tc>
                  <a:txBody>
                    <a:bodyPr/>
                    <a:lstStyle/>
                    <a:p>
                      <a:pPr algn="ctr" rtl="1"/>
                      <a:r>
                        <a:rPr lang="fa-IR" dirty="0" smtClean="0"/>
                        <a:t>هزینه واحد پنیر</a:t>
                      </a:r>
                      <a:r>
                        <a:rPr lang="fa-IR" baseline="0" dirty="0" smtClean="0"/>
                        <a:t> بیشتر</a:t>
                      </a:r>
                      <a:endParaRPr lang="fa-IR" dirty="0"/>
                    </a:p>
                  </a:txBody>
                  <a:tcPr/>
                </a:tc>
              </a:tr>
              <a:tr h="344351">
                <a:tc>
                  <a:txBody>
                    <a:bodyPr/>
                    <a:lstStyle/>
                    <a:p>
                      <a:pPr algn="ctr" rtl="1"/>
                      <a:r>
                        <a:rPr lang="fa-IR" dirty="0" smtClean="0"/>
                        <a:t>الف</a:t>
                      </a:r>
                      <a:endParaRPr lang="fa-IR" dirty="0"/>
                    </a:p>
                  </a:txBody>
                  <a:tcPr/>
                </a:tc>
                <a:tc>
                  <a:txBody>
                    <a:bodyPr/>
                    <a:lstStyle/>
                    <a:p>
                      <a:pPr algn="ctr" rtl="1"/>
                      <a:r>
                        <a:rPr lang="fa-IR" dirty="0" smtClean="0"/>
                        <a:t>1000</a:t>
                      </a:r>
                      <a:endParaRPr lang="fa-IR" dirty="0"/>
                    </a:p>
                  </a:txBody>
                  <a:tcPr/>
                </a:tc>
                <a:tc>
                  <a:txBody>
                    <a:bodyPr/>
                    <a:lstStyle/>
                    <a:p>
                      <a:pPr algn="ctr" rtl="1"/>
                      <a:r>
                        <a:rPr lang="fa-IR" dirty="0" smtClean="0"/>
                        <a:t>0</a:t>
                      </a:r>
                      <a:endParaRPr lang="fa-IR" dirty="0"/>
                    </a:p>
                  </a:txBody>
                  <a:tcPr/>
                </a:tc>
                <a:tc>
                  <a:txBody>
                    <a:bodyPr/>
                    <a:lstStyle/>
                    <a:p>
                      <a:pPr algn="ctr" rtl="1"/>
                      <a:r>
                        <a:rPr lang="fa-IR" dirty="0" smtClean="0"/>
                        <a:t>-</a:t>
                      </a:r>
                      <a:endParaRPr lang="fa-IR" dirty="0"/>
                    </a:p>
                  </a:txBody>
                  <a:tcPr/>
                </a:tc>
              </a:tr>
              <a:tr h="344351">
                <a:tc>
                  <a:txBody>
                    <a:bodyPr/>
                    <a:lstStyle/>
                    <a:p>
                      <a:pPr algn="ctr" rtl="1"/>
                      <a:r>
                        <a:rPr lang="fa-IR" dirty="0" smtClean="0"/>
                        <a:t>ب</a:t>
                      </a:r>
                      <a:endParaRPr lang="fa-IR" dirty="0"/>
                    </a:p>
                  </a:txBody>
                  <a:tcPr/>
                </a:tc>
                <a:tc>
                  <a:txBody>
                    <a:bodyPr/>
                    <a:lstStyle/>
                    <a:p>
                      <a:pPr algn="ctr" rtl="1"/>
                      <a:r>
                        <a:rPr lang="fa-IR" dirty="0" smtClean="0"/>
                        <a:t>900</a:t>
                      </a:r>
                      <a:endParaRPr lang="fa-IR" dirty="0"/>
                    </a:p>
                  </a:txBody>
                  <a:tcPr/>
                </a:tc>
                <a:tc>
                  <a:txBody>
                    <a:bodyPr/>
                    <a:lstStyle/>
                    <a:p>
                      <a:pPr algn="ctr" rtl="1"/>
                      <a:r>
                        <a:rPr lang="fa-IR" dirty="0" smtClean="0"/>
                        <a:t>100</a:t>
                      </a:r>
                      <a:endParaRPr lang="fa-IR" dirty="0"/>
                    </a:p>
                  </a:txBody>
                  <a:tcPr/>
                </a:tc>
                <a:tc>
                  <a:txBody>
                    <a:bodyPr/>
                    <a:lstStyle/>
                    <a:p>
                      <a:pPr algn="ctr" rtl="1"/>
                      <a:r>
                        <a:rPr lang="fa-IR" dirty="0" smtClean="0"/>
                        <a:t>100</a:t>
                      </a:r>
                      <a:endParaRPr lang="fa-IR" dirty="0"/>
                    </a:p>
                  </a:txBody>
                  <a:tcPr/>
                </a:tc>
              </a:tr>
              <a:tr h="344351">
                <a:tc>
                  <a:txBody>
                    <a:bodyPr/>
                    <a:lstStyle/>
                    <a:p>
                      <a:pPr algn="ctr" rtl="1"/>
                      <a:r>
                        <a:rPr lang="fa-IR" dirty="0" smtClean="0"/>
                        <a:t>ج</a:t>
                      </a:r>
                      <a:endParaRPr lang="fa-IR" dirty="0"/>
                    </a:p>
                  </a:txBody>
                  <a:tcPr/>
                </a:tc>
                <a:tc>
                  <a:txBody>
                    <a:bodyPr/>
                    <a:lstStyle/>
                    <a:p>
                      <a:pPr algn="ctr" rtl="1"/>
                      <a:r>
                        <a:rPr lang="fa-IR" dirty="0" smtClean="0"/>
                        <a:t>750</a:t>
                      </a:r>
                      <a:endParaRPr lang="fa-IR" dirty="0"/>
                    </a:p>
                  </a:txBody>
                  <a:tcPr/>
                </a:tc>
                <a:tc>
                  <a:txBody>
                    <a:bodyPr/>
                    <a:lstStyle/>
                    <a:p>
                      <a:pPr algn="ctr" rtl="1"/>
                      <a:r>
                        <a:rPr lang="fa-IR" dirty="0" smtClean="0"/>
                        <a:t>200</a:t>
                      </a:r>
                      <a:endParaRPr lang="fa-IR" dirty="0"/>
                    </a:p>
                  </a:txBody>
                  <a:tcPr/>
                </a:tc>
                <a:tc>
                  <a:txBody>
                    <a:bodyPr/>
                    <a:lstStyle/>
                    <a:p>
                      <a:pPr algn="ctr" rtl="1"/>
                      <a:r>
                        <a:rPr lang="fa-IR" dirty="0" smtClean="0"/>
                        <a:t>100</a:t>
                      </a:r>
                      <a:endParaRPr lang="fa-IR" dirty="0"/>
                    </a:p>
                  </a:txBody>
                  <a:tcPr/>
                </a:tc>
              </a:tr>
              <a:tr h="344351">
                <a:tc>
                  <a:txBody>
                    <a:bodyPr/>
                    <a:lstStyle/>
                    <a:p>
                      <a:pPr algn="ctr" rtl="1"/>
                      <a:r>
                        <a:rPr lang="fa-IR" dirty="0" smtClean="0"/>
                        <a:t>د</a:t>
                      </a:r>
                      <a:endParaRPr lang="fa-IR" dirty="0"/>
                    </a:p>
                  </a:txBody>
                  <a:tcPr/>
                </a:tc>
                <a:tc>
                  <a:txBody>
                    <a:bodyPr/>
                    <a:lstStyle/>
                    <a:p>
                      <a:pPr algn="ctr" rtl="1"/>
                      <a:r>
                        <a:rPr lang="fa-IR" dirty="0" smtClean="0"/>
                        <a:t>550</a:t>
                      </a:r>
                      <a:endParaRPr lang="fa-IR" dirty="0"/>
                    </a:p>
                  </a:txBody>
                  <a:tcPr/>
                </a:tc>
                <a:tc>
                  <a:txBody>
                    <a:bodyPr/>
                    <a:lstStyle/>
                    <a:p>
                      <a:pPr algn="ctr" rtl="1"/>
                      <a:r>
                        <a:rPr lang="fa-IR" dirty="0" smtClean="0"/>
                        <a:t>300</a:t>
                      </a:r>
                      <a:endParaRPr lang="fa-IR" dirty="0"/>
                    </a:p>
                  </a:txBody>
                  <a:tcPr/>
                </a:tc>
                <a:tc>
                  <a:txBody>
                    <a:bodyPr/>
                    <a:lstStyle/>
                    <a:p>
                      <a:pPr algn="ctr" rtl="1"/>
                      <a:r>
                        <a:rPr lang="fa-IR" dirty="0" smtClean="0"/>
                        <a:t>100</a:t>
                      </a:r>
                      <a:endParaRPr lang="fa-IR" dirty="0"/>
                    </a:p>
                  </a:txBody>
                  <a:tcPr/>
                </a:tc>
              </a:tr>
              <a:tr h="344351">
                <a:tc>
                  <a:txBody>
                    <a:bodyPr/>
                    <a:lstStyle/>
                    <a:p>
                      <a:pPr algn="ctr" rtl="1"/>
                      <a:r>
                        <a:rPr lang="fa-IR" dirty="0" smtClean="0"/>
                        <a:t>ه</a:t>
                      </a:r>
                      <a:endParaRPr lang="fa-IR" dirty="0"/>
                    </a:p>
                  </a:txBody>
                  <a:tcPr/>
                </a:tc>
                <a:tc>
                  <a:txBody>
                    <a:bodyPr/>
                    <a:lstStyle/>
                    <a:p>
                      <a:pPr algn="ctr" rtl="1"/>
                      <a:r>
                        <a:rPr lang="fa-IR" dirty="0" smtClean="0"/>
                        <a:t>300</a:t>
                      </a:r>
                      <a:endParaRPr lang="fa-IR" dirty="0"/>
                    </a:p>
                  </a:txBody>
                  <a:tcPr/>
                </a:tc>
                <a:tc>
                  <a:txBody>
                    <a:bodyPr/>
                    <a:lstStyle/>
                    <a:p>
                      <a:pPr algn="ctr" rtl="1"/>
                      <a:r>
                        <a:rPr lang="fa-IR" dirty="0" smtClean="0"/>
                        <a:t>400</a:t>
                      </a:r>
                      <a:endParaRPr lang="fa-IR" dirty="0"/>
                    </a:p>
                  </a:txBody>
                  <a:tcPr/>
                </a:tc>
                <a:tc>
                  <a:txBody>
                    <a:bodyPr/>
                    <a:lstStyle/>
                    <a:p>
                      <a:pPr algn="ctr" rtl="1"/>
                      <a:r>
                        <a:rPr lang="fa-IR" dirty="0" smtClean="0"/>
                        <a:t>100</a:t>
                      </a:r>
                      <a:endParaRPr lang="fa-IR" dirty="0"/>
                    </a:p>
                  </a:txBody>
                  <a:tcPr/>
                </a:tc>
              </a:tr>
              <a:tr h="344351">
                <a:tc>
                  <a:txBody>
                    <a:bodyPr/>
                    <a:lstStyle/>
                    <a:p>
                      <a:pPr algn="ctr" rtl="1"/>
                      <a:r>
                        <a:rPr lang="fa-IR" dirty="0" smtClean="0"/>
                        <a:t>و</a:t>
                      </a:r>
                      <a:endParaRPr lang="fa-IR" dirty="0"/>
                    </a:p>
                  </a:txBody>
                  <a:tcPr/>
                </a:tc>
                <a:tc>
                  <a:txBody>
                    <a:bodyPr/>
                    <a:lstStyle/>
                    <a:p>
                      <a:pPr algn="ctr" rtl="1"/>
                      <a:r>
                        <a:rPr lang="fa-IR" dirty="0" smtClean="0"/>
                        <a:t>0</a:t>
                      </a:r>
                      <a:endParaRPr lang="fa-IR" dirty="0"/>
                    </a:p>
                  </a:txBody>
                  <a:tcPr/>
                </a:tc>
                <a:tc>
                  <a:txBody>
                    <a:bodyPr/>
                    <a:lstStyle/>
                    <a:p>
                      <a:pPr algn="ctr" rtl="1"/>
                      <a:r>
                        <a:rPr lang="fa-IR" dirty="0" smtClean="0"/>
                        <a:t>500</a:t>
                      </a:r>
                      <a:endParaRPr lang="fa-IR"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100</a:t>
                      </a:r>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244827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108" y="4221088"/>
            <a:ext cx="194421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830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5818976"/>
          </a:xfrm>
        </p:spPr>
        <p:style>
          <a:lnRef idx="1">
            <a:schemeClr val="accent2"/>
          </a:lnRef>
          <a:fillRef idx="2">
            <a:schemeClr val="accent2"/>
          </a:fillRef>
          <a:effectRef idx="1">
            <a:schemeClr val="accent2"/>
          </a:effectRef>
          <a:fontRef idx="minor">
            <a:schemeClr val="dk1"/>
          </a:fontRef>
        </p:style>
        <p:txBody>
          <a:bodyPr>
            <a:noAutofit/>
          </a:bodyPr>
          <a:lstStyle/>
          <a:p>
            <a:pPr algn="r"/>
            <a:r>
              <a:rPr lang="fa-IR" sz="2000" dirty="0" smtClean="0"/>
              <a:t>با</a:t>
            </a:r>
            <a:r>
              <a:rPr lang="fa-IR" sz="5400" dirty="0" smtClean="0"/>
              <a:t> </a:t>
            </a:r>
            <a:r>
              <a:rPr lang="fa-IR" sz="2000" dirty="0" smtClean="0"/>
              <a:t>توجه به جدول و نمودار صفحه 37 شرکتی در نقطه </a:t>
            </a:r>
            <a:r>
              <a:rPr lang="fa-IR" sz="2000" dirty="0" smtClean="0">
                <a:solidFill>
                  <a:srgbClr val="FF0000"/>
                </a:solidFill>
              </a:rPr>
              <a:t>ج </a:t>
            </a:r>
            <a:r>
              <a:rPr lang="fa-IR" sz="2000" dirty="0" smtClean="0"/>
              <a:t>شروع به تولید 750 بسته پنیر و 200 سطل ماست می کند .</a:t>
            </a:r>
            <a:br>
              <a:rPr lang="fa-IR" sz="2000" dirty="0" smtClean="0"/>
            </a:br>
            <a:r>
              <a:rPr lang="fa-IR" sz="2000" dirty="0" smtClean="0"/>
              <a:t>هزینه فرصت تولید 150 بسته پنیر بیشتر چقدر است ؟</a:t>
            </a:r>
            <a:br>
              <a:rPr lang="fa-IR" sz="2000" dirty="0" smtClean="0"/>
            </a:br>
            <a:r>
              <a:rPr lang="fa-IR" sz="2000" dirty="0" smtClean="0"/>
              <a:t/>
            </a:r>
            <a:br>
              <a:rPr lang="fa-IR" sz="2000" dirty="0" smtClean="0"/>
            </a:br>
            <a:r>
              <a:rPr lang="fa-IR" sz="2000" dirty="0" smtClean="0"/>
              <a:t>برای تولید پنیر بیشتر نیاز است که شرکت در طول مرز امکانات تولید به سمت چپ و بالا  جابجا شود (از نقطه </a:t>
            </a:r>
            <a:r>
              <a:rPr lang="fa-IR" sz="2000" dirty="0" smtClean="0">
                <a:solidFill>
                  <a:srgbClr val="FF0000"/>
                </a:solidFill>
              </a:rPr>
              <a:t>ج</a:t>
            </a:r>
            <a:r>
              <a:rPr lang="fa-IR" sz="2000" dirty="0" smtClean="0"/>
              <a:t> به نقطه </a:t>
            </a:r>
            <a:r>
              <a:rPr lang="fa-IR" sz="2000" dirty="0" smtClean="0">
                <a:solidFill>
                  <a:srgbClr val="FF0000"/>
                </a:solidFill>
              </a:rPr>
              <a:t>ب </a:t>
            </a:r>
            <a:r>
              <a:rPr lang="fa-IR" sz="2000" dirty="0" smtClean="0"/>
              <a:t>)یعنی شرکت برای تولید 150 بسته پنیر بیشتر باید از تولید 100 سطل ماست صرف نظر کند و </a:t>
            </a:r>
            <a:r>
              <a:rPr lang="fa-IR" sz="2000" dirty="0" smtClean="0">
                <a:solidFill>
                  <a:srgbClr val="FF0000"/>
                </a:solidFill>
              </a:rPr>
              <a:t>مقدار ماست از دست رفته هزینه فرصت تولید پنیر بیشتر است </a:t>
            </a:r>
            <a:r>
              <a:rPr lang="fa-IR" sz="2000" dirty="0" smtClean="0"/>
              <a:t>.(زیرا که در نقطه </a:t>
            </a:r>
            <a:r>
              <a:rPr lang="fa-IR" sz="2000" dirty="0" smtClean="0">
                <a:solidFill>
                  <a:srgbClr val="FF0000"/>
                </a:solidFill>
              </a:rPr>
              <a:t>ب</a:t>
            </a:r>
            <a:r>
              <a:rPr lang="fa-IR" sz="2000" dirty="0" smtClean="0"/>
              <a:t> تولیدات شرکت 900 بسته پنیر است یعنی 150 بسته بیشتر از تولیدات در نقطه </a:t>
            </a:r>
            <a:r>
              <a:rPr lang="fa-IR" sz="2000" dirty="0" smtClean="0">
                <a:solidFill>
                  <a:srgbClr val="FF0000"/>
                </a:solidFill>
              </a:rPr>
              <a:t>ج</a:t>
            </a:r>
            <a:r>
              <a:rPr lang="fa-IR" sz="2000" dirty="0" smtClean="0"/>
              <a:t> است .همچنین شرکت 100 سطل ماست در نقطه </a:t>
            </a:r>
            <a:r>
              <a:rPr lang="fa-IR" sz="2000" dirty="0" smtClean="0">
                <a:solidFill>
                  <a:srgbClr val="FF0000"/>
                </a:solidFill>
              </a:rPr>
              <a:t>ب</a:t>
            </a:r>
            <a:r>
              <a:rPr lang="fa-IR" sz="2000" dirty="0" smtClean="0"/>
              <a:t> تولید می کند که 100 عدد کمتر از تولید ماست در نقطه </a:t>
            </a:r>
            <a:r>
              <a:rPr lang="fa-IR" sz="2000" dirty="0" smtClean="0">
                <a:solidFill>
                  <a:srgbClr val="FF0000"/>
                </a:solidFill>
              </a:rPr>
              <a:t>ج</a:t>
            </a:r>
            <a:r>
              <a:rPr lang="fa-IR" sz="2000" dirty="0" smtClean="0"/>
              <a:t> است.بنابراین هزینه فرصت150  بسته پنیر بیشتر 100 سطل ماست است .)</a:t>
            </a:r>
            <a:br>
              <a:rPr lang="fa-IR" sz="2000" dirty="0" smtClean="0"/>
            </a:br>
            <a:r>
              <a:rPr lang="fa-IR" sz="2000" dirty="0" smtClean="0"/>
              <a:t/>
            </a:r>
            <a:br>
              <a:rPr lang="fa-IR" sz="2000" dirty="0" smtClean="0"/>
            </a:br>
            <a:r>
              <a:rPr lang="fa-IR" sz="2000" dirty="0" smtClean="0"/>
              <a:t>هزینه فرصت تولید پنیر بیشتر در سایر نقاط مرز امکانات تولید در جدول اسلاید قبلی در ستون آخر از پایین به بالا  نشان داده شده است .برای تولید هر واحد اضافی پنیر باید مقدار ماست از دست داد و به عبارتی این شرکت با </a:t>
            </a:r>
            <a:r>
              <a:rPr lang="fa-IR" sz="2000" dirty="0" smtClean="0">
                <a:solidFill>
                  <a:srgbClr val="FF0000"/>
                </a:solidFill>
              </a:rPr>
              <a:t>هزینه کاهنده در تولید </a:t>
            </a:r>
            <a:r>
              <a:rPr lang="fa-IR" sz="2000" dirty="0" smtClean="0"/>
              <a:t>ماست مواجه است .</a:t>
            </a:r>
            <a:br>
              <a:rPr lang="fa-IR" sz="2000" dirty="0" smtClean="0"/>
            </a:br>
            <a:r>
              <a:rPr lang="fa-IR" sz="2000" dirty="0"/>
              <a:t> </a:t>
            </a:r>
            <a:r>
              <a:rPr lang="fa-IR" sz="2000" dirty="0" smtClean="0"/>
              <a:t>به همین ترتیب می توان هزینه فرصت ماست بیشتر را در سایر نقاط تحلیل کرد.</a:t>
            </a:r>
            <a:endParaRPr lang="fa-IR" sz="2000" dirty="0"/>
          </a:p>
        </p:txBody>
      </p:sp>
    </p:spTree>
    <p:extLst>
      <p:ext uri="{BB962C8B-B14F-4D97-AF65-F5344CB8AC3E}">
        <p14:creationId xmlns:p14="http://schemas.microsoft.com/office/powerpoint/2010/main" val="143053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88640"/>
            <a:ext cx="7091238" cy="720080"/>
          </a:xfrm>
        </p:spPr>
        <p:txBody>
          <a:bodyPr>
            <a:normAutofit/>
          </a:bodyPr>
          <a:lstStyle/>
          <a:p>
            <a:pPr algn="r"/>
            <a:r>
              <a:rPr lang="fa-IR" sz="2400" b="1" dirty="0" smtClean="0">
                <a:solidFill>
                  <a:srgbClr val="FF0000"/>
                </a:solidFill>
              </a:rPr>
              <a:t>کارایی و ناکارایی</a:t>
            </a:r>
            <a:r>
              <a:rPr lang="fa-IR" sz="2000" dirty="0" smtClean="0"/>
              <a:t/>
            </a:r>
            <a:br>
              <a:rPr lang="fa-IR" sz="2000" dirty="0" smtClean="0"/>
            </a:br>
            <a:r>
              <a:rPr lang="fa-IR" sz="1600" dirty="0" smtClean="0"/>
              <a:t>چگونه می توان گفت اقتصاد یک شرکت یا یک کشور کارا است؟</a:t>
            </a:r>
            <a:endParaRPr lang="fa-IR"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79" y="1916832"/>
            <a:ext cx="7084539" cy="3384376"/>
          </a:xfrm>
          <a:prstGeom prst="rect">
            <a:avLst/>
          </a:prstGeom>
          <a:ln/>
        </p:spPr>
        <p:style>
          <a:lnRef idx="2">
            <a:schemeClr val="dk1"/>
          </a:lnRef>
          <a:fillRef idx="1">
            <a:schemeClr val="lt1"/>
          </a:fillRef>
          <a:effectRef idx="0">
            <a:schemeClr val="dk1"/>
          </a:effectRef>
          <a:fontRef idx="minor">
            <a:schemeClr val="dk1"/>
          </a:fontRef>
        </p:style>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5013176"/>
            <a:ext cx="7272807"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881" y="1052736"/>
            <a:ext cx="69675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143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376</TotalTime>
  <Words>367</Words>
  <Application>Microsoft Office PowerPoint</Application>
  <PresentationFormat>On-screen Show (4:3)</PresentationFormat>
  <Paragraphs>57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Solstice</vt:lpstr>
      <vt:lpstr>گروه اقتصاد استان کرمان</vt:lpstr>
      <vt:lpstr>موقعیت :  در ادامه ماجرای خانواده آقای محمدی وقتی فرزند 4 ساله اونها غذا را می ریزد و مادر در مدتی کمتر از 15 دقیقه با استفاده از سبزی کمی که داشته و اضافه کردن چیزهایی به آ ن یک کوکو سبزی خوشمزه درست می کند در این موقع ستایش می گوید :کاشکی کارگاه بابا هم اینطوری بود به محصولاتشان یه جیزی اضافه می کردند می شد یه محصول جدید  توجه پدر به این سخن جلب می شود و میگه عجب ایده ایی اگر من یه تغییر کوچک روی محصولم بدهم میشه یه محصول جدید امیر علی خب اگه این کار رو میشه انجام داد یعنی می خواهین چند تا از این تولید کنین و چند تا از محصول قبلی؟</vt:lpstr>
      <vt:lpstr>.</vt:lpstr>
      <vt:lpstr>الگوی مرز امکانات تولید:  _ مرز امکانات تولید :مرزی است بین آنچه که یک کسب و کار و یک شرکت تولیدی با استفاده از منابع موجود و در دسترسش می تواند تولید کند و یا آنچه که نمی تواند. _ یکی از انتخابهای اساسی که یک شرکت تولیدی و هر کسب و کار با آن روبروست این است که :این شرکت چگونه می تواند منابع کمیاب خود را در میان انواع تولیدات تقسیم کند. فرض کنید یک شرکت تولید کننده لبنیات فقط ماست و پنیر تولید می کند.نمودار مقادیر مختلفی از پنیر و ماست تولید شده در این شرکت را نشان می دهد.</vt:lpstr>
      <vt:lpstr>تحلیل نمودار صفحه 27: در نقطه( الف ):اگر شرکت همه منابع کمیاب خود را برای تولید پنیر به کار گیرد 1000 بسته پنیر تولید می شود اما امکان تولید ماست وجود نخواهد داشت. در نقطه (و):اگر شرکت همه منابع کمیاب خود را برای تولید ماست به کار گیرد 500 سطل ماست تولید می شود اما امکان تولید پنیر وجود نخواهد داشت. مابقی نقاط نشان می دهد که منابع کمیاب بین تولید این دو کالا تقسیم شده است. در نقطه (ب): بیشترین منابع به تولید پنیر اختصاص یافته است . در نقطه (ه) : بیشترین منابع صرف تولید ماست شده است. نقطه (ج )و نقطه (د) : نقاط کارا نامیده می شوند .در این نقاط بهترین تقسیم بندی منابع برای تولید پنیر و ماست صورت گرفته است. نقطه (ز) : نقطه ناکاراست یعنی شرکت از منابع کمیاب خود استفاده بهینه نکرده است. نقطه (ح) : غیر قابل دستیابی است زیرا که منابع کافی برای تولید در این نقطه وجود ندارد.با توجه به منابع کمیاب شرکت امکان تولید همزمان 800 بسته پنیر و 400 سطل ماست وجود ندارد.  توجه : به خطی که از نقطه (الف) تا نقطه (و )کشیده شده است منحنی مرز امکانات تولید گفته می شود و نشان دهنده حداکثر امکان تولید یا منابع موجود است.</vt:lpstr>
      <vt:lpstr>مهمترین نکات  در مورد منحنی مرز امکانات  تولید: _ منحنی مرز امکانات تولید به ما نشان می دهد نقاطی که روی آن قرار گرفته نقاط بهینه تولید است یعنی روی این نقاط اگر تولید کنیم از حداکثر منابع و امکاناتمان استفاده کرده ایم و تولیداتمان را انجام داده ایم. _ بهتر است به جای تولید درون مرز امکانات تولید بر روی مرزامکانات تولید کند. _ اگر نقطه ای زیر منحنی امکانات تولید قرار گیرد نشان دهنده این است که از همه منابع و امکانات درست استفاده نکرده ایم در صورتی که می توانستیم بهتر استفاده کنیم و به همان مقدار تولید اکتفا کرده ایم و این نقطه یک نقطه ناکارآمد در تولید است. _نقاط خارج از مرز غیر قابل دستیابی است و منابع کافی برای تولید آن وجود ندارد:(اگر نقطه ای بالاتر از مرز امکانات تولید قرار گیرد یعنی اگر ما بخواهیم در این نقطه تولید کنیم منابع و امکانات کافی برای  تولید را نداریم و به بیانی منابع م امکاناتمان کمتر است و نمی توانیم آنها را افزایش دهیم و این نقطه هم یک نقطه ناکارامد در تولید می شود) -کشور ها باید تصمیم بگیرند که منابع کمیاب خود را چگونه میان تولید کالاها اختصاص دهند.</vt:lpstr>
      <vt:lpstr>هزینه فرصت اجتماع :  _برای داشتن یک کالا باید بپذیریم که از بعضی کالاها یا خدمات دیگر کمتر داشته باشیم حتی کالاهایی که برای افراد رایگان است معمولا برای تولیدشان زمان صرف می شود و هزینه فرصتی برای جامعه دارد.  _ارتباط هزینه فرصت با مرز امکانات تولید: -مرز امکانات تولید به ما اجازه می دهد تا هزینه ی فرصت یک کشور را زمانی که بیش از یک کالا تولید می کند مجسم کنیم .  -مرز امکانات تولید نشان می دهد که برای داشتن تولید بیشتر یک کالا شرکت تولیدی باید از مقدار تولید کالاهای دیگر صرف نظر کند که این کالای از دست رفته فرصت کالای بیشتر است.</vt:lpstr>
      <vt:lpstr>با توجه به جدول و نمودار صفحه 37 شرکتی در نقطه ج شروع به تولید 750 بسته پنیر و 200 سطل ماست می کند . هزینه فرصت تولید 150 بسته پنیر بیشتر چقدر است ؟  برای تولید پنیر بیشتر نیاز است که شرکت در طول مرز امکانات تولید به سمت چپ و بالا  جابجا شود (از نقطه ج به نقطه ب )یعنی شرکت برای تولید 150 بسته پنیر بیشتر باید از تولید 100 سطل ماست صرف نظر کند و مقدار ماست از دست رفته هزینه فرصت تولید پنیر بیشتر است .(زیرا که در نقطه ب تولیدات شرکت 900 بسته پنیر است یعنی 150 بسته بیشتر از تولیدات در نقطه ج است .همچنین شرکت 100 سطل ماست در نقطه ب تولید می کند که 100 عدد کمتر از تولید ماست در نقطه ج است.بنابراین هزینه فرصت150  بسته پنیر بیشتر 100 سطل ماست است .)  هزینه فرصت تولید پنیر بیشتر در سایر نقاط مرز امکانات تولید در جدول اسلاید قبلی در ستون آخر از پایین به بالا  نشان داده شده است .برای تولید هر واحد اضافی پنیر باید مقدار ماست از دست داد و به عبارتی این شرکت با هزینه کاهنده در تولید ماست مواجه است .  به همین ترتیب می توان هزینه فرصت ماست بیشتر را در سایر نقاط تحلیل کرد.</vt:lpstr>
      <vt:lpstr>کارایی و ناکارایی چگونه می توان گفت اقتصاد یک شرکت یا یک کشور کارا است؟</vt:lpstr>
      <vt:lpstr>تحلیل نمودار صفحه 40 :  فرض می کنیم یک کشور از تمام منابعش استفاده می کند برای تولید دو مورد اتصال کابل اینترنت به خانه ها و تولید تی شرت _ نقطه الف : اگر دو کارگر به طور همزمان برای اتصال اینترنت به کار گرفته شوند 500 خانه به اینترنت متصل می شود و اگر دو کارگر به طور همزمان برای تولید تی شرت به کار گرفته شوند 1000 تی شرت تولید می شود. نقطه الف در زیر منحنی امکانات تولید (یا درون منحنی )قرار دارد.نقاطی که در زیر مرز امکانات تولید (یا درون منحنی)قرار دارند ناکاراست و نشان می دهد اقتصاد از بیشترین منابعش استفاده نکرده است.  نقطه د : اگر دو کارگر به طور جداگانه برای اتصال اینترنت به خانه های مختلف فرستاده شوند اقتصادکشور از نقطه الف به نقطه د جا به جا می شود یعنی خانه های بیشتری به اینترنت متصل می شود.  نقطه ب : اگر از دو کارگر یکی برای اتصال اینترنت فرستاده شود و دیگری برای تولید تی شرت به کار گرفته شود اقتصاد کشور از نقطه الف به نقطه ب انتقال می یابد. یعنی تعداد بیشتری تی شرت تولید می شود.</vt:lpstr>
      <vt:lpstr>نقطه ج : کارگر دوم می تواند در هر دو صنعت به کار گرفته شود به این صورت که نیمی از روز را به اتصال کابل اینترنت بپردازد و نیمی دیگر از روز را در کارگاه تولید تی شرت کار کند.در این صورت اقتصاد کشور از نقطه الف به نقطه ح حرکت می کند یعنی هم تعداد بیشتری تی شرت تولید می شود و هم خانه های بیشتری به اینترنت وصل می شوند.  توجه : -نقاطی  که در زیر مرز امکانات تولید (یا درون منحنی )قرار دارند نقاط ناکارا نامیده می شوند مانند نقطه الف   - نقاط ب ج د نقاط کارا نامیده می شوند زیرا نشان می دهند که اقتصاد کشور از منابع خود بیشترین استفاده را برای تولید کالاها و خدمات داشته است.  _ ناحیه خارج از مرز امکانات تولید (بیرون منحنی )قرار دارند نقاط غیر قابل دستیابی هستند زیرا اقتصاد کشور منابع کافی برای تولید در این سطح را ندارد.مثلا در این مثال کتاب اقتصاد کشور با توجه به منابع موجود این امکان را ندارد که 2000 تی شرت تولید کند و 1200 خانه را به اینترنت متصل کند.  _ وقتی تولید ناکارا باشد این امکان وجود دارد که حداقل بیشتر از یک کالا تولید شود بدون آنکه از تولید کالاهای دیگر کاسته شود. _ناحیه خارج از مرز فقط نقاطی هستند که کشور می تواند آرزوی رسیدن به آنها را داشته باشد . این نقاط با فرض ثابت ماندن منابع کشور غیر قابل دستیابی هستند زیرا کشور منابع کافی برای تولید در آن سطح را ندارد.</vt:lpstr>
      <vt:lpstr>.</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گروه اقتصاد استان کرمان</dc:title>
  <dc:creator>parsiana</dc:creator>
  <cp:lastModifiedBy>parsiana</cp:lastModifiedBy>
  <cp:revision>34</cp:revision>
  <dcterms:created xsi:type="dcterms:W3CDTF">2020-09-26T13:02:17Z</dcterms:created>
  <dcterms:modified xsi:type="dcterms:W3CDTF">2020-10-01T19:50:34Z</dcterms:modified>
</cp:coreProperties>
</file>